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64" r:id="rId4"/>
    <p:sldId id="265" r:id="rId5"/>
    <p:sldId id="274" r:id="rId6"/>
    <p:sldId id="258" r:id="rId7"/>
    <p:sldId id="275" r:id="rId8"/>
    <p:sldId id="276" r:id="rId9"/>
    <p:sldId id="277" r:id="rId10"/>
    <p:sldId id="278" r:id="rId11"/>
    <p:sldId id="279" r:id="rId12"/>
    <p:sldId id="280" r:id="rId13"/>
    <p:sldId id="269" r:id="rId14"/>
    <p:sldId id="281" r:id="rId15"/>
    <p:sldId id="268" r:id="rId16"/>
    <p:sldId id="282" r:id="rId17"/>
    <p:sldId id="283" r:id="rId18"/>
    <p:sldId id="284" r:id="rId19"/>
    <p:sldId id="262" r:id="rId20"/>
    <p:sldId id="28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Karlberg" initials="BK" lastIdx="1" clrIdx="0">
    <p:extLst>
      <p:ext uri="{19B8F6BF-5375-455C-9EA6-DF929625EA0E}">
        <p15:presenceInfo xmlns:p15="http://schemas.microsoft.com/office/powerpoint/2012/main" userId="Brian Karl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95" autoAdjust="0"/>
    <p:restoredTop sz="68778"/>
  </p:normalViewPr>
  <p:slideViewPr>
    <p:cSldViewPr snapToGrid="0" showGuides="1">
      <p:cViewPr varScale="1">
        <p:scale>
          <a:sx n="65" d="100"/>
          <a:sy n="65" d="100"/>
        </p:scale>
        <p:origin x="1704" y="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5E6BE-BBB1-114E-80EB-ED0F370813D9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38133-87AA-C949-9819-24C0A6F12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91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Verbal monitoring external vs internal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96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comparison with the norms for Belgian elderly, as presented in the Tables A-B in S1 File, shows that both groups scores fell within the normal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range for the control variables.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 and control group were controlled for 5 variables – control variables – Age, Gender, MMSE, Handedness, RAVEN Metrics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 and performance on the MMSE were negatively correlated, r(34) = -.343, p = .047.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Hoehn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&amp;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Yahr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scales correlate significantly with performance on the MMSE (r(15) = .526, p = .044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Furthermore for the PD group positive correlations were found between 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 score on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Hoehn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Yahr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scale r(15) = .646, p = .009, 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 MMSE, r(18) = .544, p = .020, 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length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Parkinson’s disease x implanted deep brain STN stimulation, r(17) = .617, p = .008.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49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tested for the assumptions</a:t>
            </a:r>
            <a:r>
              <a:rPr lang="en-US" baseline="0" dirty="0" smtClean="0"/>
              <a:t> for t test when comparing means of the speech production tasks. </a:t>
            </a:r>
          </a:p>
          <a:p>
            <a:r>
              <a:rPr lang="en-US" baseline="0" dirty="0" smtClean="0"/>
              <a:t>Our results indicate that the assumptions for random sampling is not met, however the Q-Q plot for the speech production variables (BNT, phonologic fluency and semantic fluency) show near normal distribution. </a:t>
            </a:r>
          </a:p>
          <a:p>
            <a:r>
              <a:rPr lang="en-US" baseline="0" dirty="0" smtClean="0"/>
              <a:t>The assumption for equal variance also seem to satisfy by running the residual vs fitted plots.</a:t>
            </a:r>
          </a:p>
          <a:p>
            <a:r>
              <a:rPr lang="en-US" dirty="0" smtClean="0"/>
              <a:t>Overall </a:t>
            </a:r>
            <a:r>
              <a:rPr lang="en-US" dirty="0"/>
              <a:t>there was no difference in the speech production variables between the healthy</a:t>
            </a:r>
            <a:r>
              <a:rPr lang="en-US" baseline="0" dirty="0"/>
              <a:t> group and the PD group.</a:t>
            </a:r>
          </a:p>
          <a:p>
            <a:r>
              <a:rPr lang="en-US" baseline="0" dirty="0"/>
              <a:t>COWAT – Controlled Oral Word Association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50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Group","Age</a:t>
            </a:r>
            <a:r>
              <a:rPr lang="en-US" dirty="0"/>
              <a:t>", "Medication", "</a:t>
            </a:r>
            <a:r>
              <a:rPr lang="en-US" dirty="0" err="1"/>
              <a:t>Length_Parkinson","H_Y</a:t>
            </a:r>
            <a:r>
              <a:rPr lang="en-US" dirty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79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"Age"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"Sex"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Handedness"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"MMSE"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"RAVEN"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"Group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4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selected seven columns: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Group”,“Nrm_Reformulation”,“Nrm_FilledPause”,“Nrm_Repetition”,“Nois_Reformulation”,“Nois_FilledPause”, “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Nois_Repetition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92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Gathered 5 values via the key “Error”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Shows difference in semantic error with total error for the control group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8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Gathered 5 values via the key “Error”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Facet by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Left hand side shows Parkinson’s disfluencies under normal and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Right hand side shows control disfluencies under normal and noise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38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62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Literature review and comparisons embedded throughout paper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What does the column header mean? – codebook. Issues later too with binary gender code and percent vs decimal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 levels</a:t>
            </a:r>
          </a:p>
          <a:p>
            <a:pPr marL="685800" lvl="1" indent="-228600">
              <a:buAutoNum type="arabicParenR"/>
            </a:pPr>
            <a:r>
              <a:rPr lang="en-US" dirty="0"/>
              <a:t>how we had to interpret data to achieve reproducibility</a:t>
            </a:r>
          </a:p>
          <a:p>
            <a:pPr marL="685800" lvl="1" indent="-228600">
              <a:buAutoNum type="arabicParenR"/>
            </a:pPr>
            <a:r>
              <a:rPr lang="en-US" dirty="0"/>
              <a:t>How the researches cited and themselves achieved different results from previous published data</a:t>
            </a:r>
          </a:p>
          <a:p>
            <a:pPr marL="685800" lvl="1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58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[post final point]</a:t>
            </a:r>
          </a:p>
          <a:p>
            <a:r>
              <a:rPr lang="en-US" dirty="0"/>
              <a:t>Grammatical errors</a:t>
            </a:r>
          </a:p>
          <a:p>
            <a:r>
              <a:rPr lang="en-US" dirty="0"/>
              <a:t>Intonation (prosody)</a:t>
            </a:r>
          </a:p>
          <a:p>
            <a:r>
              <a:rPr lang="en-US" dirty="0"/>
              <a:t>Rate of speech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1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Noise masking to block external monitoring was key method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PD group 21 patients were native Dutch speaking with 21 age matched controls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 main categories of  variables</a:t>
            </a:r>
          </a:p>
          <a:p>
            <a:endParaRPr lang="en-US" dirty="0"/>
          </a:p>
          <a:p>
            <a:r>
              <a:rPr lang="en-US" dirty="0"/>
              <a:t>*Goals:</a:t>
            </a:r>
          </a:p>
          <a:p>
            <a:r>
              <a:rPr lang="en-US" dirty="0"/>
              <a:t>Correlations on control variables with speech production</a:t>
            </a:r>
          </a:p>
          <a:p>
            <a:r>
              <a:rPr lang="en-US" dirty="0"/>
              <a:t>Correlations on speech productions variables with disease status</a:t>
            </a:r>
          </a:p>
          <a:p>
            <a:r>
              <a:rPr lang="en-US" dirty="0"/>
              <a:t>Regression to predict monitoring performance based on measures of production and perception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7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 control vars were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Questionnaire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Language pathology history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Audio and visual deficits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Perception of PD onset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2 cognitive tasks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Mini mental state evaluation – global cognitive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Raven progressive matrices test for non verbal intelligence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2 Speech production tasks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BNT for picture naming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COWAT for phonological and semantic fluency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addition to several other speech monitoring tasks: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Palpa tests, homophone and phoneme tasks, visual and auditory rhyming, network production and perception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Software/hardware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Alpha 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3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Semantic and phonological monitoring were primary tests: meta result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Control variable results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Positive correlation between age and Hoehn Yahr (r = .646, p=.009)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Age and MMSE (r = .544, p = .020)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Hoehn and Yahr and MMSE (r=.54 , p=.044)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Length of Parkinson's and deep brain STN stimulation (r = .617, p=.008) [subthalamic nucleus]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Negative correlation between age and MMSE (r = -.343, p=.047)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Speech production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COWAT: no significant difference between PD and control group for semantic for phonological fluency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BNT: no difference [table 3]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Internal speech perception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Visual rhyme judgment task – no effect of group, significant effect of condition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Homophone decision task - no effect of group or condition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Phoneme monitoring task -  significant main effect of group and condition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External speech perception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Auditory rhyme – group and condition effects observed as well as an interaction effect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Network perception task – no observed effect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Verbal monitoring variables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 significant effect for errors repaired or produced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Significant group/control interaction of disfluencies (p = .045)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Discrepancy in definition of disfluencies between this and other studies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PD made more disfluencies under noise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Regression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Verbal monitoring variable as independent variables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Speech production task as independent variables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Also multiple regression was 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15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Levodopa is 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61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 is male</a:t>
            </a:r>
          </a:p>
          <a:p>
            <a:endParaRPr lang="en-US" dirty="0"/>
          </a:p>
          <a:p>
            <a:r>
              <a:rPr lang="en-US" dirty="0"/>
              <a:t>One is 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80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Highly skewed distribution of length</a:t>
            </a:r>
            <a:r>
              <a:rPr lang="en-US" baseline="0" dirty="0"/>
              <a:t> of Parkinson and Medication – again a problem due to small n. More appropriate to consider median rather than mean for length of Parkinson and Medication.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79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generated scatter and boxplots to look at the variability in the length of Parkinson in the disease group. Subjects with Parkinson have a wide variation in the length of disease. It is interesting to see that there is at least one person under 50 with length of Parkinson of 20 years. The </a:t>
            </a:r>
            <a:r>
              <a:rPr lang="en-US" dirty="0" err="1"/>
              <a:t>heterogeniety</a:t>
            </a:r>
            <a:r>
              <a:rPr lang="en-US" dirty="0"/>
              <a:t> in the patient population with respect to the length of disease is remarkable, from 5 to almost 25 years.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19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8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7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3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8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4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99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4DDCB-2BAB-4897-B8AF-5313EB1E80B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21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AQReyoNMTbVC63d76N5VJfi_NCvU_TjaAvdGF62zj_6UFHKjK1Nz1Y0/visual-search/?cropSource=6&amp;h=206&amp;w=290&amp;x=10&amp;y=10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>
                <a:latin typeface="+mn-lt"/>
              </a:rPr>
              <a:t>Replicating Statistical Analysis </a:t>
            </a: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2400" b="1" dirty="0">
                <a:latin typeface="+mn-lt"/>
              </a:rPr>
              <a:t>Group 4: Raphael Kirchgäßner, Brian Karlberg, Meenakshi Mishra</a:t>
            </a:r>
            <a:r>
              <a:rPr lang="en-US" sz="2400" dirty="0">
                <a:latin typeface="+mn-lt"/>
              </a:rPr>
              <a:t/>
            </a:r>
            <a:br>
              <a:rPr lang="en-US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3900" dirty="0"/>
              <a:t>Verbal monitoring in Parkinson’s disease: A</a:t>
            </a:r>
            <a:br>
              <a:rPr lang="en-US" sz="3900" dirty="0"/>
            </a:br>
            <a:r>
              <a:rPr lang="en-US" sz="3900" dirty="0"/>
              <a:t>comparison between internal and external</a:t>
            </a:r>
            <a:br>
              <a:rPr lang="en-US" sz="3900" dirty="0"/>
            </a:br>
            <a:r>
              <a:rPr lang="en-US" sz="3900" dirty="0"/>
              <a:t>monitoring</a:t>
            </a:r>
            <a:br>
              <a:rPr lang="en-US" sz="3900" dirty="0"/>
            </a:br>
            <a:r>
              <a:rPr lang="en-US" sz="1700" dirty="0"/>
              <a:t>Hanna S. Gauvin, Jolien Mertens, Peter Marien, Patrick Santens, Barbara A. Pickut, Robert J. Hartsuiker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0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76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between control variables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175" y="1425217"/>
            <a:ext cx="5663380" cy="4518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478" y="1425217"/>
            <a:ext cx="5378245" cy="4415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478" y="1432591"/>
            <a:ext cx="5339979" cy="4415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344" y="1476836"/>
            <a:ext cx="5378245" cy="441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production variables – BNT, COWAT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86348"/>
            <a:ext cx="10515600" cy="5206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903" y="1386348"/>
            <a:ext cx="5914103" cy="5206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212" y="1757362"/>
            <a:ext cx="7267575" cy="3343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850" y="2119312"/>
            <a:ext cx="39243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9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Table 1 – Group, age, medication, length of Parkinson’s, Hoehn Yahr scale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677EA-1771-0646-85C0-1029777F00E0}"/>
              </a:ext>
            </a:extLst>
          </p:cNvPr>
          <p:cNvSpPr txBox="1"/>
          <p:nvPr/>
        </p:nvSpPr>
        <p:spPr>
          <a:xfrm>
            <a:off x="1408169" y="2310911"/>
            <a:ext cx="33999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Using the tidies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Filter for group == PD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Selected 5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Skimmed it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D5D134-0551-B646-9B11-8A41202F5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795" y="4144321"/>
            <a:ext cx="9315692" cy="15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5E98-289D-B143-84EA-33F79A36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3 - Description of Replication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A0CA20-29E5-984B-A6BC-4F2970906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57" y="1733019"/>
            <a:ext cx="3442493" cy="211845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210E2C-1B93-2D4F-9D93-017DC9977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57" y="4137900"/>
            <a:ext cx="3493534" cy="20870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60D16A-0019-2E4F-8FBD-795580AA4E50}"/>
              </a:ext>
            </a:extLst>
          </p:cNvPr>
          <p:cNvSpPr txBox="1"/>
          <p:nvPr/>
        </p:nvSpPr>
        <p:spPr>
          <a:xfrm>
            <a:off x="1121664" y="2304288"/>
            <a:ext cx="4725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the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6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Grouped by “Group”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a separate table to show the amount of males and </a:t>
            </a:r>
            <a:br>
              <a:rPr lang="en-US" sz="2400" dirty="0"/>
            </a:br>
            <a:r>
              <a:rPr lang="en-US" sz="2400" dirty="0"/>
              <a:t>females in each group</a:t>
            </a:r>
          </a:p>
        </p:txBody>
      </p:sp>
    </p:spTree>
    <p:extLst>
      <p:ext uri="{BB962C8B-B14F-4D97-AF65-F5344CB8AC3E}">
        <p14:creationId xmlns:p14="http://schemas.microsoft.com/office/powerpoint/2010/main" val="38747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4 - Mean (SD) performance of PD and control group on the speech production task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16" y="2137440"/>
            <a:ext cx="5545598" cy="3776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567" y="2020530"/>
            <a:ext cx="5648633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45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D1F7-1EAD-7640-A49F-17955994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9 - Description of Replication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17A8D-CC8A-B847-9988-FE00B04F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592"/>
            <a:ext cx="5024120" cy="3664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D0DD4F-6D37-9D47-925D-E4AC26B1A271}"/>
              </a:ext>
            </a:extLst>
          </p:cNvPr>
          <p:cNvSpPr txBox="1"/>
          <p:nvPr/>
        </p:nvSpPr>
        <p:spPr>
          <a:xfrm>
            <a:off x="7025639" y="2228592"/>
            <a:ext cx="46570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seven columns using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gather to collect columns into a dictionary with the </a:t>
            </a:r>
            <a:r>
              <a:rPr lang="en-US" sz="2400" dirty="0" err="1"/>
              <a:t>Error_type</a:t>
            </a:r>
            <a:r>
              <a:rPr lang="en-US" sz="2400" dirty="0"/>
              <a:t> as key and the according value is named </a:t>
            </a:r>
            <a:r>
              <a:rPr lang="en-US" sz="2400" dirty="0" err="1"/>
              <a:t>total_number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Filled pause was key indicator of shift to internal monitoring</a:t>
            </a:r>
          </a:p>
        </p:txBody>
      </p:sp>
    </p:spTree>
    <p:extLst>
      <p:ext uri="{BB962C8B-B14F-4D97-AF65-F5344CB8AC3E}">
        <p14:creationId xmlns:p14="http://schemas.microsoft.com/office/powerpoint/2010/main" val="2521664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1. Percentage of errors repaired during production in Control group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E854D70-E756-8B46-8CAE-BDFC8BA3E7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54" y="1867667"/>
            <a:ext cx="5561769" cy="39726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528" y="1867669"/>
            <a:ext cx="5073445" cy="406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78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2. Disfluencies as a mean percentage of the total number of (overt and covert) repaired errors per person.</a:t>
            </a:r>
          </a:p>
        </p:txBody>
      </p:sp>
      <p:pic>
        <p:nvPicPr>
          <p:cNvPr id="4" name="Picture 3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8F0BA304-07BE-B94C-BFE8-36C7BB2F07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8" y="1985655"/>
            <a:ext cx="5450115" cy="38842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794" y="1985656"/>
            <a:ext cx="5122916" cy="38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87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 11: According to our analysis BNT </a:t>
            </a:r>
            <a:r>
              <a:rPr lang="en-US" dirty="0"/>
              <a:t>was the only task that was significantly affected by Parkinson disease measure (H_Y</a:t>
            </a:r>
            <a:r>
              <a:rPr lang="en-US" dirty="0" smtClean="0"/>
              <a:t>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711" y="1884618"/>
            <a:ext cx="5303458" cy="4773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872" y="1884618"/>
            <a:ext cx="5687606" cy="46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43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biggest takeaways from doing this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methods can leverage statistics to understand cognitive processes using language assessment </a:t>
            </a:r>
          </a:p>
          <a:p>
            <a:r>
              <a:rPr lang="en-US" dirty="0"/>
              <a:t>Variable datatypes can be challenging to decipher without clear documentation</a:t>
            </a:r>
          </a:p>
          <a:p>
            <a:r>
              <a:rPr lang="en-US" dirty="0"/>
              <a:t>The combination of input data and method of analysis can result in drastically different conclusions</a:t>
            </a:r>
          </a:p>
        </p:txBody>
      </p:sp>
    </p:spTree>
    <p:extLst>
      <p:ext uri="{BB962C8B-B14F-4D97-AF65-F5344CB8AC3E}">
        <p14:creationId xmlns:p14="http://schemas.microsoft.com/office/powerpoint/2010/main" val="120869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Summary of the paper we replicated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research questions</a:t>
            </a:r>
          </a:p>
          <a:p>
            <a:pPr lvl="1"/>
            <a:r>
              <a:rPr lang="en-US" dirty="0"/>
              <a:t>Is verbal monitoring impaired in patients with Parkinson’s disease (PD)?</a:t>
            </a:r>
          </a:p>
          <a:p>
            <a:pPr lvl="1"/>
            <a:r>
              <a:rPr lang="en-US" dirty="0"/>
              <a:t>Can internal tasks on speech perception predict internal monitoring performance?</a:t>
            </a:r>
          </a:p>
          <a:p>
            <a:r>
              <a:rPr lang="en-US" dirty="0"/>
              <a:t>Definition of key constructs</a:t>
            </a:r>
          </a:p>
          <a:p>
            <a:pPr lvl="1"/>
            <a:r>
              <a:rPr lang="en-US" dirty="0"/>
              <a:t>Internal vs. external monitoring</a:t>
            </a:r>
          </a:p>
          <a:p>
            <a:pPr lvl="1"/>
            <a:r>
              <a:rPr lang="en-US" dirty="0"/>
              <a:t>Pre/post articulation monitoring routes</a:t>
            </a:r>
          </a:p>
          <a:p>
            <a:pPr lvl="2"/>
            <a:r>
              <a:rPr lang="en-US" dirty="0"/>
              <a:t>Internal mechanism theories: perception or production based</a:t>
            </a:r>
          </a:p>
          <a:p>
            <a:pPr lvl="1"/>
            <a:r>
              <a:rPr lang="en-US" dirty="0"/>
              <a:t>Insights from other neurological disorders (Alzheimer’s, stroke, etc.)</a:t>
            </a:r>
          </a:p>
          <a:p>
            <a:pPr lvl="1"/>
            <a:r>
              <a:rPr lang="en-US" dirty="0"/>
              <a:t>Semantic and phonological impairments, syntactic complexity, etc.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47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&amp; Questions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1402986"/>
            <a:ext cx="6474542" cy="47327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671" y="6211669"/>
            <a:ext cx="1146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https://www.pinterest.com/pin/AQReyoNMTbVC63d76N5VJfi_NCvU_TjaAvdGF62zj_6UFHKjK1Nz1Y0/visual-search/?cropSource=6&amp;h=206&amp;w=290&amp;x=10&amp;y=10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85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 overview of measurement 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5218"/>
          </a:xfrm>
        </p:spPr>
        <p:txBody>
          <a:bodyPr numCol="1"/>
          <a:lstStyle/>
          <a:p>
            <a:r>
              <a:rPr lang="en-US" dirty="0"/>
              <a:t>Key method: noise masking condition to block external monitoring</a:t>
            </a:r>
          </a:p>
          <a:p>
            <a:pPr lvl="1"/>
            <a:r>
              <a:rPr lang="en-US" dirty="0"/>
              <a:t>Route to investigate functionality of internal monitoring</a:t>
            </a:r>
          </a:p>
          <a:p>
            <a:r>
              <a:rPr lang="en-US" dirty="0"/>
              <a:t>Unified Parkinson’s Disease Rating Scale: n=18, control group: n=16</a:t>
            </a:r>
          </a:p>
          <a:p>
            <a:r>
              <a:rPr lang="en-US" dirty="0"/>
              <a:t>Control variables, cognitive task variables, language variables</a:t>
            </a:r>
          </a:p>
          <a:p>
            <a:r>
              <a:rPr lang="en-US" dirty="0"/>
              <a:t>11 language tasks grouped into 4 categories: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01C1A-F226-8D4D-AEBE-2060535F83B7}"/>
              </a:ext>
            </a:extLst>
          </p:cNvPr>
          <p:cNvSpPr txBox="1"/>
          <p:nvPr/>
        </p:nvSpPr>
        <p:spPr>
          <a:xfrm>
            <a:off x="838200" y="4283789"/>
            <a:ext cx="9889435" cy="95410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Speech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Verbal monitoring</a:t>
            </a:r>
          </a:p>
        </p:txBody>
      </p:sp>
    </p:spTree>
    <p:extLst>
      <p:ext uri="{BB962C8B-B14F-4D97-AF65-F5344CB8AC3E}">
        <p14:creationId xmlns:p14="http://schemas.microsoft.com/office/powerpoint/2010/main" val="130226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(continued)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844"/>
            <a:ext cx="5850835" cy="47511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Questionnaire, Edinburgh Handedness</a:t>
            </a:r>
          </a:p>
          <a:p>
            <a:r>
              <a:rPr lang="en-US" dirty="0"/>
              <a:t>Cognitive performance tests</a:t>
            </a:r>
          </a:p>
          <a:p>
            <a:pPr lvl="1"/>
            <a:r>
              <a:rPr lang="en-US" dirty="0"/>
              <a:t>Mini mental state examination (MMSE)</a:t>
            </a:r>
          </a:p>
          <a:p>
            <a:pPr lvl="1"/>
            <a:r>
              <a:rPr lang="en-US" dirty="0"/>
              <a:t>Raven Matrices</a:t>
            </a:r>
          </a:p>
          <a:p>
            <a:r>
              <a:rPr lang="en-US" dirty="0"/>
              <a:t>Boston Naming Test (BNT)</a:t>
            </a:r>
          </a:p>
          <a:p>
            <a:r>
              <a:rPr lang="en-US" dirty="0"/>
              <a:t>Controlled oral word association test (COWAT)</a:t>
            </a:r>
          </a:p>
          <a:p>
            <a:r>
              <a:rPr lang="en-US" dirty="0"/>
              <a:t>Software and hardware:</a:t>
            </a:r>
          </a:p>
          <a:p>
            <a:pPr lvl="1"/>
            <a:r>
              <a:rPr lang="en-US" dirty="0"/>
              <a:t>E-Prime and PowerPoint running on laptop</a:t>
            </a:r>
          </a:p>
          <a:p>
            <a:pPr lvl="1"/>
            <a:r>
              <a:rPr lang="en-US" dirty="0" err="1"/>
              <a:t>Cedrus</a:t>
            </a:r>
            <a:r>
              <a:rPr lang="en-US" dirty="0"/>
              <a:t> RB-x30 response box</a:t>
            </a:r>
          </a:p>
          <a:p>
            <a:pPr lvl="1"/>
            <a:r>
              <a:rPr lang="en-US" dirty="0"/>
              <a:t>Sennheiser HD 250 over-ear headphones</a:t>
            </a:r>
          </a:p>
          <a:p>
            <a:pPr lvl="1"/>
            <a:r>
              <a:rPr lang="en-US" dirty="0"/>
              <a:t>Roland R-1 mp3 recorder</a:t>
            </a:r>
          </a:p>
          <a:p>
            <a:r>
              <a:rPr lang="en-US" dirty="0"/>
              <a:t>SPSS 22, t-tests, ANOVA, regression</a:t>
            </a:r>
          </a:p>
          <a:p>
            <a:r>
              <a:rPr lang="en-US" dirty="0"/>
              <a:t>Mann-Whitney, Wilcoxon Signed-rank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5C408-4EA0-DD4A-AD9A-1D0DF7FA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57" y="3363333"/>
            <a:ext cx="4252906" cy="1005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BF3B6-468E-2249-896A-411270898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357" y="4503503"/>
            <a:ext cx="4097374" cy="1057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1B88B-1CA5-614E-82B1-0041E0626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081" y="434396"/>
            <a:ext cx="14605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CFFE3-EEF9-A04C-819A-D0E321B4D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19" y="2408241"/>
            <a:ext cx="1960781" cy="780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F6A30C-231C-DA49-9EF9-589A2FE7C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4044" y="421597"/>
            <a:ext cx="1746802" cy="1746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D41693-4070-D940-8841-263E3F7E1D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8372" y="5695827"/>
            <a:ext cx="3051344" cy="9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3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D8FBF-38D7-824A-A47E-7A16780A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CED2B-5CF5-614F-A1DE-2582B6A4B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Meta-result: PD patients do not differ in verbal monitoring performance rather they differ in how they achieve verbal monitoring.</a:t>
            </a:r>
          </a:p>
          <a:p>
            <a:r>
              <a:rPr lang="en-US" dirty="0"/>
              <a:t>Correlation results:</a:t>
            </a:r>
          </a:p>
          <a:p>
            <a:pPr lvl="1"/>
            <a:r>
              <a:rPr lang="en-US" dirty="0"/>
              <a:t>Age and Hoehn &amp; Yahr (r = .646, p = .009)</a:t>
            </a:r>
          </a:p>
          <a:p>
            <a:pPr lvl="1"/>
            <a:r>
              <a:rPr lang="en-US" dirty="0"/>
              <a:t>COWAT, BNT no difference</a:t>
            </a:r>
          </a:p>
          <a:p>
            <a:pPr lvl="1"/>
            <a:r>
              <a:rPr lang="en-US" dirty="0"/>
              <a:t>Rhyme – condition only, Phoneme – group and condition</a:t>
            </a:r>
          </a:p>
          <a:p>
            <a:pPr lvl="1"/>
            <a:r>
              <a:rPr lang="en-US" dirty="0"/>
              <a:t>Auditory rhyme task – group, condition, and interaction effects</a:t>
            </a:r>
          </a:p>
          <a:p>
            <a:pPr lvl="1"/>
            <a:r>
              <a:rPr lang="en-US" dirty="0"/>
              <a:t>Group control disfluencies interaction effect (p = .045)</a:t>
            </a:r>
          </a:p>
          <a:p>
            <a:r>
              <a:rPr lang="en-US" dirty="0"/>
              <a:t>Regression: differences in division of labor between internal and external monitoring</a:t>
            </a:r>
          </a:p>
        </p:txBody>
      </p:sp>
    </p:spTree>
    <p:extLst>
      <p:ext uri="{BB962C8B-B14F-4D97-AF65-F5344CB8AC3E}">
        <p14:creationId xmlns:p14="http://schemas.microsoft.com/office/powerpoint/2010/main" val="2072306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identified in data quality review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table data apparently labeling fractions as percentages</a:t>
            </a:r>
          </a:p>
          <a:p>
            <a:r>
              <a:rPr lang="en-US" dirty="0"/>
              <a:t>Understanding what the data variables represented – examples:</a:t>
            </a:r>
          </a:p>
          <a:p>
            <a:pPr lvl="1"/>
            <a:r>
              <a:rPr lang="en-US" dirty="0"/>
              <a:t>Levodopa</a:t>
            </a:r>
          </a:p>
          <a:p>
            <a:pPr lvl="1"/>
            <a:r>
              <a:rPr lang="en-US" dirty="0"/>
              <a:t>Hoehn Yahr Scale</a:t>
            </a:r>
          </a:p>
          <a:p>
            <a:pPr lvl="1"/>
            <a:r>
              <a:rPr lang="en-US" dirty="0"/>
              <a:t>MMSE</a:t>
            </a:r>
          </a:p>
          <a:p>
            <a:r>
              <a:rPr lang="en-US" dirty="0"/>
              <a:t>Gender variable coded as one or zero, m and v elsewhere</a:t>
            </a:r>
          </a:p>
          <a:p>
            <a:r>
              <a:rPr lang="en-US" dirty="0"/>
              <a:t>Potential for geographic bias</a:t>
            </a:r>
          </a:p>
          <a:p>
            <a:r>
              <a:rPr lang="en-US" dirty="0"/>
              <a:t>Small sample size &lt; 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EDA highlights – distribution of age by groups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23CB4C-4FE3-F14E-93D0-0F83DF89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832" y="1810877"/>
            <a:ext cx="4928814" cy="435133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131" y="1810877"/>
            <a:ext cx="609115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6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933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EDA highlights – distributions of important features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60627"/>
            <a:ext cx="3629384" cy="2272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804" y="1860628"/>
            <a:ext cx="3598582" cy="2205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292209"/>
            <a:ext cx="3629385" cy="22279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803" y="4292210"/>
            <a:ext cx="3598583" cy="222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62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EDA highlights – age vs. stage &amp; age vs. length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Small sample size and wide variation in age, disease state &amp; Length of disease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73" y="2283081"/>
            <a:ext cx="5129673" cy="4257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219" y="2283081"/>
            <a:ext cx="5542627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45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1592</Words>
  <Application>Microsoft Office PowerPoint</Application>
  <PresentationFormat>Widescreen</PresentationFormat>
  <Paragraphs>202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Replicating Statistical Analysis  Group 4: Raphael Kirchgäßner, Brian Karlberg, Meenakshi Mishra </vt:lpstr>
      <vt:lpstr>Summary of the paper we replicated</vt:lpstr>
      <vt:lpstr>Brief overview of measurement methods </vt:lpstr>
      <vt:lpstr>Methods (continued) </vt:lpstr>
      <vt:lpstr>Summary of Findings</vt:lpstr>
      <vt:lpstr>Issues identified in data quality review </vt:lpstr>
      <vt:lpstr>EDA highlights – distribution of age by groups </vt:lpstr>
      <vt:lpstr>EDA highlights – distributions of important features</vt:lpstr>
      <vt:lpstr>EDA highlights – age vs. stage &amp; age vs. length</vt:lpstr>
      <vt:lpstr>Correlation between control variables</vt:lpstr>
      <vt:lpstr>Speech production variables – BNT, COWAT</vt:lpstr>
      <vt:lpstr>Table 1 – Group, age, medication, length of Parkinson’s, Hoehn Yahr scale</vt:lpstr>
      <vt:lpstr>Table 3 - Description of Replication</vt:lpstr>
      <vt:lpstr>Table 4 - Mean (SD) performance of PD and control group on the speech production task</vt:lpstr>
      <vt:lpstr>Table 9 - Description of Replication</vt:lpstr>
      <vt:lpstr>Figure 1. Percentage of errors repaired during production in Control group</vt:lpstr>
      <vt:lpstr>Figure 2. Disfluencies as a mean percentage of the total number of (overt and covert) repaired errors per person.</vt:lpstr>
      <vt:lpstr>Table 11: According to our analysis BNT was the only task that was significantly affected by Parkinson disease measure (H_Y) </vt:lpstr>
      <vt:lpstr>Three biggest takeaways from doing this project </vt:lpstr>
      <vt:lpstr>Thanks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Replicating Statistical Analysis  Group 4: Raphael Kirchgäßner, Brian Karlberg, Meenakshi Mishra </dc:title>
  <dc:creator>Raphael Kirchgäßner</dc:creator>
  <cp:lastModifiedBy>Meenakshi Mishra</cp:lastModifiedBy>
  <cp:revision>50</cp:revision>
  <dcterms:created xsi:type="dcterms:W3CDTF">2019-12-03T23:55:52Z</dcterms:created>
  <dcterms:modified xsi:type="dcterms:W3CDTF">2019-12-05T18:55:15Z</dcterms:modified>
</cp:coreProperties>
</file>